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00" r:id="rId3"/>
  </p:sldMasterIdLst>
  <p:notesMasterIdLst>
    <p:notesMasterId r:id="rId13"/>
  </p:notesMasterIdLst>
  <p:sldIdLst>
    <p:sldId id="257" r:id="rId4"/>
    <p:sldId id="283" r:id="rId5"/>
    <p:sldId id="281" r:id="rId6"/>
    <p:sldId id="287" r:id="rId7"/>
    <p:sldId id="291" r:id="rId8"/>
    <p:sldId id="286" r:id="rId9"/>
    <p:sldId id="292" r:id="rId10"/>
    <p:sldId id="290" r:id="rId11"/>
    <p:sldId id="288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CDF2FF"/>
    <a:srgbClr val="71DAFF"/>
    <a:srgbClr val="B483D9"/>
    <a:srgbClr val="9E5ECE"/>
    <a:srgbClr val="75FFB3"/>
    <a:srgbClr val="EEE1F7"/>
    <a:srgbClr val="461E64"/>
    <a:srgbClr val="EFE0F8"/>
    <a:srgbClr val="C2D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1" autoAdjust="0"/>
  </p:normalViewPr>
  <p:slideViewPr>
    <p:cSldViewPr>
      <p:cViewPr varScale="1">
        <p:scale>
          <a:sx n="70" d="100"/>
          <a:sy n="70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1EF65-B7FB-4D1A-98AF-8CAD81F2BE1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9CE528-7EA9-4BFC-9DBB-D30D05DB1E19}" type="pres">
      <dgm:prSet presAssocID="{83F1EF65-B7FB-4D1A-98AF-8CAD81F2BE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C319D35-3145-4B24-8DA9-940662E548FC}" type="presOf" srcId="{83F1EF65-B7FB-4D1A-98AF-8CAD81F2BE16}" destId="{DC9CE528-7EA9-4BFC-9DBB-D30D05DB1E19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1E355-385E-48B5-96A2-DF2E1D47C6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DF078-15B0-47AF-A6FB-6DECEE0C493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проблема: педагоги слабо владеют современными методами, технологиями и приемами обучения при организации инклюзивного образования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0BC57-5FE4-4F62-AACD-F626F396B8B1}" type="parTrans" cxnId="{6142E1BE-6866-4A86-8133-8BB64A856E33}">
      <dgm:prSet/>
      <dgm:spPr/>
      <dgm:t>
        <a:bodyPr/>
        <a:lstStyle/>
        <a:p>
          <a:endParaRPr lang="ru-RU"/>
        </a:p>
      </dgm:t>
    </dgm:pt>
    <dgm:pt modelId="{1D240B89-CA0A-4762-B105-11838D1FEA67}" type="sibTrans" cxnId="{6142E1BE-6866-4A86-8133-8BB64A856E33}">
      <dgm:prSet/>
      <dgm:spPr/>
      <dgm:t>
        <a:bodyPr/>
        <a:lstStyle/>
        <a:p>
          <a:endParaRPr lang="ru-RU"/>
        </a:p>
      </dgm:t>
    </dgm:pt>
    <dgm:pt modelId="{ABD6339E-E04B-4017-93EF-BF94868F763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познавательной деятельности, умению работать с информацией, контрольно- оценочной самостоятельности через создание специальных условий и применения специальных средств, инструментов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A1790-4F51-4D18-9FFF-94DF637DACF0}" type="parTrans" cxnId="{193D3727-320A-420F-B1F9-7403CFEF2CEA}">
      <dgm:prSet/>
      <dgm:spPr/>
      <dgm:t>
        <a:bodyPr/>
        <a:lstStyle/>
        <a:p>
          <a:endParaRPr lang="ru-RU"/>
        </a:p>
      </dgm:t>
    </dgm:pt>
    <dgm:pt modelId="{339DB8DF-804B-465D-B0E2-0F5EB00461BC}" type="sibTrans" cxnId="{193D3727-320A-420F-B1F9-7403CFEF2CEA}">
      <dgm:prSet/>
      <dgm:spPr/>
      <dgm:t>
        <a:bodyPr/>
        <a:lstStyle/>
        <a:p>
          <a:endParaRPr lang="ru-RU"/>
        </a:p>
      </dgm:t>
    </dgm:pt>
    <dgm:pt modelId="{88ADC0BB-619F-4CC4-95EA-8FBCC7190E6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этап: организация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стратегической </a:t>
          </a: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инклюзивной сессии в МРЦ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(работа в командах);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B769E-A8A2-496A-A203-9F6145353351}" type="parTrans" cxnId="{6375C24D-79F1-4C36-BBFD-2118ABB4A032}">
      <dgm:prSet/>
      <dgm:spPr/>
      <dgm:t>
        <a:bodyPr/>
        <a:lstStyle/>
        <a:p>
          <a:endParaRPr lang="ru-RU"/>
        </a:p>
      </dgm:t>
    </dgm:pt>
    <dgm:pt modelId="{37AE11E9-C0ED-4121-A12A-72D884CD3412}" type="sibTrans" cxnId="{6375C24D-79F1-4C36-BBFD-2118ABB4A032}">
      <dgm:prSet/>
      <dgm:spPr/>
      <dgm:t>
        <a:bodyPr/>
        <a:lstStyle/>
        <a:p>
          <a:endParaRPr lang="ru-RU"/>
        </a:p>
      </dgm:t>
    </dgm:pt>
    <dgm:pt modelId="{9FD73207-0890-4451-827F-C68DD915808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проблема: у педагогов отсутствует профессиональная подготовка по вопросам   организации инклюзивного образования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8A184-17FF-4603-B0AC-DDD2C88B7BE6}" type="sibTrans" cxnId="{2DC440AF-27C6-4F9F-9A6A-5A202C75B840}">
      <dgm:prSet/>
      <dgm:spPr/>
      <dgm:t>
        <a:bodyPr/>
        <a:lstStyle/>
        <a:p>
          <a:endParaRPr lang="ru-RU"/>
        </a:p>
      </dgm:t>
    </dgm:pt>
    <dgm:pt modelId="{3B5F3381-A2CD-42C6-A54E-975255345762}" type="parTrans" cxnId="{2DC440AF-27C6-4F9F-9A6A-5A202C75B840}">
      <dgm:prSet/>
      <dgm:spPr/>
      <dgm:t>
        <a:bodyPr/>
        <a:lstStyle/>
        <a:p>
          <a:endParaRPr lang="ru-RU"/>
        </a:p>
      </dgm:t>
    </dgm:pt>
    <dgm:pt modelId="{026410FF-E276-4396-AEB7-8E21C319FC7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сессии: </a:t>
          </a:r>
          <a:r>
            <a:rPr lang="en-US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PISA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практикум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(решение и разработка заданий на уровень функциональной грамотности обучающихся с ОВЗ с учетом нозологии);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09B0A-ABC2-458F-9365-9C8B4AE98F2A}" type="parTrans" cxnId="{00A69D20-B50D-4A23-BA5F-3EC11DB8D040}">
      <dgm:prSet/>
      <dgm:spPr/>
      <dgm:t>
        <a:bodyPr/>
        <a:lstStyle/>
        <a:p>
          <a:endParaRPr lang="ru-RU"/>
        </a:p>
      </dgm:t>
    </dgm:pt>
    <dgm:pt modelId="{C5664B6C-FFFB-4442-B705-8CFAC4FE0745}" type="sibTrans" cxnId="{00A69D20-B50D-4A23-BA5F-3EC11DB8D040}">
      <dgm:prSet/>
      <dgm:spPr/>
      <dgm:t>
        <a:bodyPr/>
        <a:lstStyle/>
        <a:p>
          <a:endParaRPr lang="ru-RU"/>
        </a:p>
      </dgm:t>
    </dgm:pt>
    <dgm:pt modelId="{0DDC7129-518A-47BC-98B2-93198E29780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сессии: 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управленческий проект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«Создание специальных условий для инклюзивного образования в школе» и 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проекты </a:t>
          </a:r>
          <a:r>
            <a:rPr lang="ru-RU" sz="18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межпредметных</a:t>
          </a:r>
          <a:r>
            <a: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команд педагогов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дефицитов у обучающихся с ОВЗ и инвалидностью через создание ресурсов по сопровождению инклюзивного образования детей разных нозологий  с учетом формирования функциональной грамотности школьников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75424-0392-4B89-8968-6CC41407F678}" type="parTrans" cxnId="{72FFD328-2A75-4CF8-BEBC-58992F83ECE9}">
      <dgm:prSet/>
      <dgm:spPr/>
      <dgm:t>
        <a:bodyPr/>
        <a:lstStyle/>
        <a:p>
          <a:endParaRPr lang="ru-RU"/>
        </a:p>
      </dgm:t>
    </dgm:pt>
    <dgm:pt modelId="{C18E91C4-0887-4DA6-B7E0-8F346F05EBE8}" type="sibTrans" cxnId="{72FFD328-2A75-4CF8-BEBC-58992F83ECE9}">
      <dgm:prSet/>
      <dgm:spPr/>
      <dgm:t>
        <a:bodyPr/>
        <a:lstStyle/>
        <a:p>
          <a:endParaRPr lang="ru-RU"/>
        </a:p>
      </dgm:t>
    </dgm:pt>
    <dgm:pt modelId="{02461CC5-DB16-487F-AAC6-A88DF15A40E1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180B2-8BC5-41A1-92E0-5F8FA81A6782}" type="parTrans" cxnId="{00B40427-4411-4224-8DE4-EB42DA8A6A43}">
      <dgm:prSet/>
      <dgm:spPr/>
      <dgm:t>
        <a:bodyPr/>
        <a:lstStyle/>
        <a:p>
          <a:endParaRPr lang="ru-RU"/>
        </a:p>
      </dgm:t>
    </dgm:pt>
    <dgm:pt modelId="{64D2E21F-4ED1-49EF-8D82-961098CA0085}" type="sibTrans" cxnId="{00B40427-4411-4224-8DE4-EB42DA8A6A43}">
      <dgm:prSet/>
      <dgm:spPr/>
      <dgm:t>
        <a:bodyPr/>
        <a:lstStyle/>
        <a:p>
          <a:endParaRPr lang="ru-RU"/>
        </a:p>
      </dgm:t>
    </dgm:pt>
    <dgm:pt modelId="{3738644A-5993-49A1-BB43-F67D6F7ABEC5}" type="pres">
      <dgm:prSet presAssocID="{B781E355-385E-48B5-96A2-DF2E1D47C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71AEA-368C-4E54-A012-E2313A772523}" type="pres">
      <dgm:prSet presAssocID="{4F1DF078-15B0-47AF-A6FB-6DECEE0C49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AF912-4BAA-4DE3-A8B9-F5C170F5AFB8}" type="pres">
      <dgm:prSet presAssocID="{4F1DF078-15B0-47AF-A6FB-6DECEE0C49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FFAA0-B0CF-4316-8F7D-1A73F62F7A62}" type="pres">
      <dgm:prSet presAssocID="{9FD73207-0890-4451-827F-C68DD9158085}" presName="parentText" presStyleLbl="node1" presStyleIdx="1" presStyleCnt="2" custScaleY="83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3751C-DDD1-4ECD-B669-1400585B4C4B}" type="pres">
      <dgm:prSet presAssocID="{9FD73207-0890-4451-827F-C68DD9158085}" presName="childText" presStyleLbl="revTx" presStyleIdx="1" presStyleCnt="2" custScaleY="9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440AF-27C6-4F9F-9A6A-5A202C75B840}" srcId="{B781E355-385E-48B5-96A2-DF2E1D47C672}" destId="{9FD73207-0890-4451-827F-C68DD9158085}" srcOrd="1" destOrd="0" parTransId="{3B5F3381-A2CD-42C6-A54E-975255345762}" sibTransId="{32D8A184-17FF-4603-B0AC-DDD2C88B7BE6}"/>
    <dgm:cxn modelId="{CF02B71F-0C1E-4116-BA70-901D6A552AC6}" type="presOf" srcId="{4F1DF078-15B0-47AF-A6FB-6DECEE0C493C}" destId="{BC171AEA-368C-4E54-A012-E2313A772523}" srcOrd="0" destOrd="0" presId="urn:microsoft.com/office/officeart/2005/8/layout/vList2"/>
    <dgm:cxn modelId="{0C936443-0030-46EB-A374-CFB158F18431}" type="presOf" srcId="{0DDC7129-518A-47BC-98B2-93198E297805}" destId="{6603751C-DDD1-4ECD-B669-1400585B4C4B}" srcOrd="0" destOrd="3" presId="urn:microsoft.com/office/officeart/2005/8/layout/vList2"/>
    <dgm:cxn modelId="{10CCA7E9-91F8-45D7-8485-4C33630B57A1}" type="presOf" srcId="{88ADC0BB-619F-4CC4-95EA-8FBCC7190E6C}" destId="{6603751C-DDD1-4ECD-B669-1400585B4C4B}" srcOrd="0" destOrd="1" presId="urn:microsoft.com/office/officeart/2005/8/layout/vList2"/>
    <dgm:cxn modelId="{00A69D20-B50D-4A23-BA5F-3EC11DB8D040}" srcId="{9FD73207-0890-4451-827F-C68DD9158085}" destId="{026410FF-E276-4396-AEB7-8E21C319FC7B}" srcOrd="2" destOrd="0" parTransId="{6CE09B0A-ABC2-458F-9365-9C8B4AE98F2A}" sibTransId="{C5664B6C-FFFB-4442-B705-8CFAC4FE0745}"/>
    <dgm:cxn modelId="{9F81F689-D956-43C5-9F0B-7BAB09DB4255}" type="presOf" srcId="{9FD73207-0890-4451-827F-C68DD9158085}" destId="{ECEFFAA0-B0CF-4316-8F7D-1A73F62F7A62}" srcOrd="0" destOrd="0" presId="urn:microsoft.com/office/officeart/2005/8/layout/vList2"/>
    <dgm:cxn modelId="{5FB5BC96-95DE-426B-A467-A2F3F49195D8}" type="presOf" srcId="{026410FF-E276-4396-AEB7-8E21C319FC7B}" destId="{6603751C-DDD1-4ECD-B669-1400585B4C4B}" srcOrd="0" destOrd="2" presId="urn:microsoft.com/office/officeart/2005/8/layout/vList2"/>
    <dgm:cxn modelId="{6375C24D-79F1-4C36-BBFD-2118ABB4A032}" srcId="{9FD73207-0890-4451-827F-C68DD9158085}" destId="{88ADC0BB-619F-4CC4-95EA-8FBCC7190E6C}" srcOrd="1" destOrd="0" parTransId="{440B769E-A8A2-496A-A203-9F6145353351}" sibTransId="{37AE11E9-C0ED-4121-A12A-72D884CD3412}"/>
    <dgm:cxn modelId="{F41ADDA7-87CB-486E-92C9-5434A5E56EE1}" type="presOf" srcId="{B781E355-385E-48B5-96A2-DF2E1D47C672}" destId="{3738644A-5993-49A1-BB43-F67D6F7ABEC5}" srcOrd="0" destOrd="0" presId="urn:microsoft.com/office/officeart/2005/8/layout/vList2"/>
    <dgm:cxn modelId="{4741AAC3-7143-4449-B848-52FA090F1C0B}" type="presOf" srcId="{02461CC5-DB16-487F-AAC6-A88DF15A40E1}" destId="{6603751C-DDD1-4ECD-B669-1400585B4C4B}" srcOrd="0" destOrd="0" presId="urn:microsoft.com/office/officeart/2005/8/layout/vList2"/>
    <dgm:cxn modelId="{72FFD328-2A75-4CF8-BEBC-58992F83ECE9}" srcId="{9FD73207-0890-4451-827F-C68DD9158085}" destId="{0DDC7129-518A-47BC-98B2-93198E297805}" srcOrd="3" destOrd="0" parTransId="{D5675424-0392-4B89-8968-6CC41407F678}" sibTransId="{C18E91C4-0887-4DA6-B7E0-8F346F05EBE8}"/>
    <dgm:cxn modelId="{6142E1BE-6866-4A86-8133-8BB64A856E33}" srcId="{B781E355-385E-48B5-96A2-DF2E1D47C672}" destId="{4F1DF078-15B0-47AF-A6FB-6DECEE0C493C}" srcOrd="0" destOrd="0" parTransId="{A2D0BC57-5FE4-4F62-AACD-F626F396B8B1}" sibTransId="{1D240B89-CA0A-4762-B105-11838D1FEA67}"/>
    <dgm:cxn modelId="{193D3727-320A-420F-B1F9-7403CFEF2CEA}" srcId="{4F1DF078-15B0-47AF-A6FB-6DECEE0C493C}" destId="{ABD6339E-E04B-4017-93EF-BF94868F7635}" srcOrd="0" destOrd="0" parTransId="{DDBA1790-4F51-4D18-9FFF-94DF637DACF0}" sibTransId="{339DB8DF-804B-465D-B0E2-0F5EB00461BC}"/>
    <dgm:cxn modelId="{00B40427-4411-4224-8DE4-EB42DA8A6A43}" srcId="{9FD73207-0890-4451-827F-C68DD9158085}" destId="{02461CC5-DB16-487F-AAC6-A88DF15A40E1}" srcOrd="0" destOrd="0" parTransId="{002180B2-8BC5-41A1-92E0-5F8FA81A6782}" sibTransId="{64D2E21F-4ED1-49EF-8D82-961098CA0085}"/>
    <dgm:cxn modelId="{DE7AFFF9-CD44-4AD6-9CDC-B6C9FDB387F7}" type="presOf" srcId="{ABD6339E-E04B-4017-93EF-BF94868F7635}" destId="{18BAF912-4BAA-4DE3-A8B9-F5C170F5AFB8}" srcOrd="0" destOrd="0" presId="urn:microsoft.com/office/officeart/2005/8/layout/vList2"/>
    <dgm:cxn modelId="{5FFFC187-18EC-40B7-AAE8-115459D2E537}" type="presParOf" srcId="{3738644A-5993-49A1-BB43-F67D6F7ABEC5}" destId="{BC171AEA-368C-4E54-A012-E2313A772523}" srcOrd="0" destOrd="0" presId="urn:microsoft.com/office/officeart/2005/8/layout/vList2"/>
    <dgm:cxn modelId="{BBFB31BF-080C-4A1F-A8E3-B6F517520282}" type="presParOf" srcId="{3738644A-5993-49A1-BB43-F67D6F7ABEC5}" destId="{18BAF912-4BAA-4DE3-A8B9-F5C170F5AFB8}" srcOrd="1" destOrd="0" presId="urn:microsoft.com/office/officeart/2005/8/layout/vList2"/>
    <dgm:cxn modelId="{2230E8E1-9308-496C-AF91-9590E537B479}" type="presParOf" srcId="{3738644A-5993-49A1-BB43-F67D6F7ABEC5}" destId="{ECEFFAA0-B0CF-4316-8F7D-1A73F62F7A62}" srcOrd="2" destOrd="0" presId="urn:microsoft.com/office/officeart/2005/8/layout/vList2"/>
    <dgm:cxn modelId="{BC965565-D606-4F9D-A0F0-5B7B030D3823}" type="presParOf" srcId="{3738644A-5993-49A1-BB43-F67D6F7ABEC5}" destId="{6603751C-DDD1-4ECD-B669-1400585B4C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1AEA-368C-4E54-A012-E2313A772523}">
      <dsp:nvSpPr>
        <dsp:cNvPr id="0" name=""/>
        <dsp:cNvSpPr/>
      </dsp:nvSpPr>
      <dsp:spPr>
        <a:xfrm>
          <a:off x="0" y="6569"/>
          <a:ext cx="7886700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проблема: педагоги слабо владеют современными методами, технологиями и приемами обучения при организации инклюзивного образования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06" y="53175"/>
        <a:ext cx="7793488" cy="861508"/>
      </dsp:txXfrm>
    </dsp:sp>
    <dsp:sp modelId="{18BAF912-4BAA-4DE3-A8B9-F5C170F5AFB8}">
      <dsp:nvSpPr>
        <dsp:cNvPr id="0" name=""/>
        <dsp:cNvSpPr/>
      </dsp:nvSpPr>
      <dsp:spPr>
        <a:xfrm>
          <a:off x="0" y="961289"/>
          <a:ext cx="7886700" cy="100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познавательной деятельности, умению работать с информацией, контрольно- оценочной самостоятельности через создание специальных условий и применения специальных средств, инструментов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61289"/>
        <a:ext cx="7886700" cy="1002914"/>
      </dsp:txXfrm>
    </dsp:sp>
    <dsp:sp modelId="{ECEFFAA0-B0CF-4316-8F7D-1A73F62F7A62}">
      <dsp:nvSpPr>
        <dsp:cNvPr id="0" name=""/>
        <dsp:cNvSpPr/>
      </dsp:nvSpPr>
      <dsp:spPr>
        <a:xfrm>
          <a:off x="0" y="1964204"/>
          <a:ext cx="7886700" cy="796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проблема: у педагогов отсутствует профессиональная подготовка по вопросам   организации инклюзивного образования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94" y="2003098"/>
        <a:ext cx="7808912" cy="718954"/>
      </dsp:txXfrm>
    </dsp:sp>
    <dsp:sp modelId="{6603751C-DDD1-4ECD-B669-1400585B4C4B}">
      <dsp:nvSpPr>
        <dsp:cNvPr id="0" name=""/>
        <dsp:cNvSpPr/>
      </dsp:nvSpPr>
      <dsp:spPr>
        <a:xfrm>
          <a:off x="0" y="2760947"/>
          <a:ext cx="7886700" cy="2777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этап: организация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стратегической </a:t>
          </a: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инклюзивной сессии в МРЦ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(работа в командах);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сессии: </a:t>
          </a:r>
          <a:r>
            <a:rPr lang="en-US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PISA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практикум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(решение и разработка заданий на уровень функциональной грамотности обучающихся с ОВЗ с учетом нозологии);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сессии: 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управленческий проект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«Создание специальных условий для инклюзивного образования в школе» и 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проекты </a:t>
          </a:r>
          <a:r>
            <a:rPr lang="ru-RU" sz="180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межпредметных</a:t>
          </a:r>
          <a:r>
            <a:rPr lang="ru-RU" sz="1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команд педагогов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дефицитов у обучающихся с ОВЗ и инвалидностью через создание ресурсов по сопровождению инклюзивного образования детей разных нозологий  с учетом формирования функциональной грамотности школьников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60947"/>
        <a:ext cx="7886700" cy="277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0.96729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0"/>
          <a:ext cx="2232248" cy="209410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подготовки педагогических кадров</a:t>
          </a:r>
        </a:p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0.1139</cdr:x>
      <cdr:y>0.04574</cdr:y>
    </cdr:from>
    <cdr:to>
      <cdr:x>0.92576</cdr:x>
      <cdr:y>0.84275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261" y="99026"/>
          <a:ext cx="1812267" cy="172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44B9-F564-4538-8F39-CCF60EEB319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3C89-F60A-44F6-AECF-D44EAEC24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4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3C89-F60A-44F6-AECF-D44EAEC24F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3C89-F60A-44F6-AECF-D44EAEC24F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3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3C89-F60A-44F6-AECF-D44EAEC24F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1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5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8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79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4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77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9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1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2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2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01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32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17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5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83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0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7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48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3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3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4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D1EDC-A2B1-4467-8D3F-4DFD9B83CAD8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570F2-E200-4629-A09A-B32E2C0D788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5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7D7F6A79-A562-401E-85AE-3BE1DDD8B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1C628E1F-1629-4A4D-AE52-21907A684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_khv@mail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660203" cy="121995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461E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92898"/>
            <a:ext cx="7920880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центр охраны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КГБОУ ШИ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ресурсный центр сопровождения инклюзивного образования </a:t>
            </a:r>
          </a:p>
          <a:p>
            <a:pPr algn="r">
              <a:spcBef>
                <a:spcPts val="0"/>
              </a:spcBef>
            </a:pP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 и науки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 № 1395 от 11.10.2019</a:t>
            </a:r>
          </a:p>
          <a:p>
            <a:pPr algn="r">
              <a:spcBef>
                <a:spcPts val="0"/>
              </a:spcBef>
            </a:pPr>
            <a:endParaRPr lang="ru-RU" sz="16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ИРИНА ВИКТОРОВНА,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КЦОЗ </a:t>
            </a:r>
          </a:p>
          <a:p>
            <a:pPr>
              <a:spcBef>
                <a:spcPts val="0"/>
              </a:spcBef>
            </a:pPr>
            <a:endParaRPr lang="ru-RU" sz="2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1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10" y="572948"/>
            <a:ext cx="1467119" cy="14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585311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n>
                <a:solidFill>
                  <a:srgbClr val="461E64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461E64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r>
              <a:rPr lang="ru-RU" sz="1600" dirty="0" smtClean="0">
                <a:ln>
                  <a:solidFill>
                    <a:srgbClr val="461E64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Хабаровск</a:t>
            </a:r>
            <a:endParaRPr lang="ru-RU" sz="1600" dirty="0">
              <a:ln>
                <a:solidFill>
                  <a:srgbClr val="461E64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697604"/>
            <a:ext cx="2304256" cy="1219228"/>
            <a:chOff x="0" y="16223"/>
            <a:chExt cx="3005750" cy="85331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" t="42044" r="48357" b="16304"/>
            <a:stretch/>
          </p:blipFill>
          <p:spPr>
            <a:xfrm>
              <a:off x="0" y="16223"/>
              <a:ext cx="3005750" cy="83709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l="23968" t="6753" r="21696" b="9815"/>
            <a:stretch/>
          </p:blipFill>
          <p:spPr>
            <a:xfrm>
              <a:off x="827096" y="35582"/>
              <a:ext cx="724169" cy="833956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03" y="4725144"/>
            <a:ext cx="2458497" cy="22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" y="794321"/>
            <a:ext cx="9072562" cy="504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зрения- КРЦ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846262" y="1299146"/>
            <a:ext cx="568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КГБОУ ШИ 2 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103312" y="1497583"/>
            <a:ext cx="13668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0829" y="495862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6884987" y="1497583"/>
            <a:ext cx="1368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10"/>
          <p:cNvSpPr txBox="1">
            <a:spLocks noChangeArrowheads="1"/>
          </p:cNvSpPr>
          <p:nvPr/>
        </p:nvSpPr>
        <p:spPr bwMode="auto">
          <a:xfrm>
            <a:off x="21839" y="163728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КГБОУ ШИ 2 как ресурсного центра по сопровождению инклюзивного образования детей с ОВЗ по зрению в Хабаровском крае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2402608" y="2198218"/>
            <a:ext cx="6740711" cy="513183"/>
            <a:chOff x="3333894" y="1928845"/>
            <a:chExt cx="2952153" cy="1852262"/>
          </a:xfrm>
          <a:solidFill>
            <a:srgbClr val="DFDFF5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3333894" y="1928845"/>
              <a:ext cx="2952153" cy="1852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2476" y="2059991"/>
              <a:ext cx="2943571" cy="166631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 штат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КЦОЗ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входят врач-офтальмолог, учитель-дефектолог (тифлопедагог), учитель-логопед (тифлопедагог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), педагог- психолог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0" name="TextBox 12"/>
          <p:cNvSpPr txBox="1">
            <a:spLocks noChangeArrowheads="1"/>
          </p:cNvSpPr>
          <p:nvPr/>
        </p:nvSpPr>
        <p:spPr bwMode="auto">
          <a:xfrm>
            <a:off x="2239962" y="2711401"/>
            <a:ext cx="447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Направления деятельности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КЦОЗ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6300787" y="2865388"/>
            <a:ext cx="13668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79524" y="2852936"/>
            <a:ext cx="13668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7375" y="0"/>
            <a:ext cx="7877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algn="ctr" defTabSz="685800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738664"/>
            <a:ext cx="1576375" cy="608903"/>
            <a:chOff x="0" y="16223"/>
            <a:chExt cx="3005750" cy="85331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" t="42044" r="48357" b="16304"/>
            <a:stretch/>
          </p:blipFill>
          <p:spPr>
            <a:xfrm>
              <a:off x="0" y="16223"/>
              <a:ext cx="3005750" cy="83709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/>
            <a:srcRect l="23968" t="6753" r="21696" b="9815"/>
            <a:stretch/>
          </p:blipFill>
          <p:spPr>
            <a:xfrm>
              <a:off x="827096" y="35582"/>
              <a:ext cx="724169" cy="833956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756436" y="3071283"/>
            <a:ext cx="1693542" cy="686422"/>
            <a:chOff x="0" y="28643"/>
            <a:chExt cx="1693542" cy="5742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8643"/>
              <a:ext cx="1693542" cy="5742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818" y="45461"/>
              <a:ext cx="1659906" cy="540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</a:rPr>
                <a:t>Офтальмологическое сопровождение</a:t>
              </a:r>
              <a:endParaRPr lang="ru-RU" sz="12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97846" y="3883513"/>
            <a:ext cx="1607351" cy="541936"/>
            <a:chOff x="0" y="769666"/>
            <a:chExt cx="1607351" cy="66842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769666"/>
              <a:ext cx="1607351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9578" y="789244"/>
              <a:ext cx="1568195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нарушений зрения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90576" y="4475426"/>
            <a:ext cx="1625262" cy="576064"/>
            <a:chOff x="0" y="1489746"/>
            <a:chExt cx="1572214" cy="66842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1489746"/>
              <a:ext cx="1572214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6265" y="1509324"/>
              <a:ext cx="1516371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Медикаментозное и аппаратное лечение 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26738" y="5088357"/>
            <a:ext cx="1616072" cy="743417"/>
            <a:chOff x="0" y="2264298"/>
            <a:chExt cx="1572214" cy="137548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2264298"/>
              <a:ext cx="1572214" cy="1375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40286" y="2304584"/>
              <a:ext cx="1491642" cy="1294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индивидуальных офтальмологических рекомендаций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481566" y="3071282"/>
            <a:ext cx="2319932" cy="686422"/>
            <a:chOff x="1752454" y="0"/>
            <a:chExt cx="2319932" cy="68119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752454" y="0"/>
              <a:ext cx="2319932" cy="6811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772405" y="19951"/>
              <a:ext cx="2280030" cy="641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Тифлопедагогическое сопровождение семей, воспитывающих детей с ОВЗ по зрению</a:t>
              </a:r>
              <a:endParaRPr lang="ru-RU" sz="1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41479" y="3857560"/>
            <a:ext cx="2077666" cy="886103"/>
            <a:chOff x="1721353" y="769666"/>
            <a:chExt cx="1446793" cy="142437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721353" y="769666"/>
              <a:ext cx="1446793" cy="1424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1763073" y="811384"/>
              <a:ext cx="1405073" cy="1340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Консультативная помощь и повышение тифлопедагогической компетентности родителей (законных представителей)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530587" y="4808248"/>
            <a:ext cx="2057716" cy="870951"/>
            <a:chOff x="1747958" y="2312747"/>
            <a:chExt cx="1507557" cy="1525877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747958" y="2312747"/>
              <a:ext cx="1507557" cy="15258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1792113" y="2356902"/>
              <a:ext cx="1419247" cy="1437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Индивидуальные/групповые коррекционно-развивающие занятия (учитель-логопед и учитель-дефектолог)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817073" y="3071282"/>
            <a:ext cx="1808152" cy="666534"/>
            <a:chOff x="4211959" y="0"/>
            <a:chExt cx="1808152" cy="65395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11959" y="0"/>
              <a:ext cx="1808152" cy="6539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4231113" y="19154"/>
              <a:ext cx="1769844" cy="634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педагогов, обучающих детей с ОВЗ по зрению</a:t>
              </a:r>
              <a:endParaRPr lang="ru-RU" sz="1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36227" y="3857560"/>
            <a:ext cx="1633239" cy="656001"/>
            <a:chOff x="4966140" y="625650"/>
            <a:chExt cx="1633239" cy="65600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966140" y="625650"/>
              <a:ext cx="1633239" cy="656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4985354" y="644864"/>
              <a:ext cx="1594811" cy="617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Адресная работа с педагогами, согласно договора  ОО- КГБОУ ШИ 2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855441" y="4580761"/>
            <a:ext cx="1633239" cy="772225"/>
            <a:chOff x="3370130" y="1378907"/>
            <a:chExt cx="1538336" cy="934929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370130" y="1378907"/>
              <a:ext cx="1538336" cy="93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3397513" y="1406290"/>
              <a:ext cx="1483570" cy="88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«Ресурсный центр края для педагогов, обучающих детей с ОВЗ по зрению»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855441" y="5415392"/>
            <a:ext cx="1633240" cy="620655"/>
            <a:chOff x="3385606" y="2369313"/>
            <a:chExt cx="1466918" cy="72727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385606" y="2369313"/>
              <a:ext cx="1466918" cy="7272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3406907" y="2390614"/>
              <a:ext cx="1424316" cy="684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Курсы дистанционного обучения для педагогов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855440" y="6100619"/>
            <a:ext cx="1594811" cy="508274"/>
            <a:chOff x="3779633" y="3330349"/>
            <a:chExt cx="1284739" cy="50827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779633" y="3330349"/>
              <a:ext cx="1284739" cy="50827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794520" y="3345236"/>
              <a:ext cx="1254965" cy="478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Стажировки КПК ХКИРО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632460" y="3071282"/>
            <a:ext cx="1693175" cy="686422"/>
            <a:chOff x="4211959" y="0"/>
            <a:chExt cx="1808152" cy="65395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211959" y="0"/>
              <a:ext cx="1808152" cy="6539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4231113" y="51030"/>
              <a:ext cx="1769844" cy="547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Раннее выявление и сопровождение детей</a:t>
              </a:r>
              <a:endParaRPr lang="ru-RU" sz="1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650396" y="4457394"/>
            <a:ext cx="1607351" cy="541936"/>
            <a:chOff x="0" y="769666"/>
            <a:chExt cx="1607351" cy="66842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0" y="769666"/>
              <a:ext cx="1607351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Скругленный прямоугольник 4"/>
            <p:cNvSpPr/>
            <p:nvPr/>
          </p:nvSpPr>
          <p:spPr>
            <a:xfrm>
              <a:off x="19578" y="789244"/>
              <a:ext cx="1568195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Консультативная помощь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650396" y="3831607"/>
            <a:ext cx="1607351" cy="541936"/>
            <a:chOff x="0" y="769666"/>
            <a:chExt cx="1607351" cy="66842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0" y="769666"/>
              <a:ext cx="1607351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Скругленный прямоугольник 4"/>
            <p:cNvSpPr/>
            <p:nvPr/>
          </p:nvSpPr>
          <p:spPr>
            <a:xfrm>
              <a:off x="19578" y="789244"/>
              <a:ext cx="1568195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Семейно-ориентировочная помощь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650396" y="5072484"/>
            <a:ext cx="1607351" cy="541936"/>
            <a:chOff x="0" y="769666"/>
            <a:chExt cx="1607351" cy="66842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0" y="769666"/>
              <a:ext cx="1607351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9578" y="789244"/>
              <a:ext cx="1568195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Профилактическая помощь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651648" y="5710202"/>
            <a:ext cx="1607351" cy="541936"/>
            <a:chOff x="0" y="769666"/>
            <a:chExt cx="1607351" cy="66842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0" y="769666"/>
              <a:ext cx="1607351" cy="6684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19578" y="789244"/>
              <a:ext cx="1568195" cy="62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Пропедевтическая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помощь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ÐÐ°ÑÑÐ¸Ð½ÐºÐ¸ Ð¿Ð¾ Ð·Ð°Ð¿ÑÐ¾ÑÑ ÑÐ°Ð±Ð°ÑÐ¾Ð²ÑÐºÐ¸Ð¹ ÐºÑÐ°Ð¹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" b="97117" l="0" r="97051">
                        <a14:foregroundMark x1="21448" y1="92868" x2="21448" y2="92868"/>
                        <a14:foregroundMark x1="46917" y1="45827" x2="46917" y2="45827"/>
                        <a14:foregroundMark x1="42091" y1="45524" x2="42091" y2="45524"/>
                        <a14:foregroundMark x1="50134" y1="45524" x2="50134" y2="45524"/>
                        <a14:foregroundMark x1="45845" y1="48862" x2="45845" y2="48862"/>
                        <a14:foregroundMark x1="47453" y1="48862" x2="47453" y2="488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76" y="2398433"/>
            <a:ext cx="3888431" cy="46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1862" y="116632"/>
            <a:ext cx="7818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84595" y="1472237"/>
            <a:ext cx="2000440" cy="9436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-64 обучающихся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по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зрению</a:t>
            </a:r>
            <a:endParaRPr lang="ru-RU" sz="1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863334"/>
            <a:ext cx="1576375" cy="608903"/>
            <a:chOff x="0" y="16223"/>
            <a:chExt cx="3005750" cy="8533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" t="42044" r="48357" b="16304"/>
            <a:stretch/>
          </p:blipFill>
          <p:spPr>
            <a:xfrm>
              <a:off x="0" y="16223"/>
              <a:ext cx="3005750" cy="83709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/>
            <a:srcRect l="23968" t="6753" r="21696" b="9815"/>
            <a:stretch/>
          </p:blipFill>
          <p:spPr>
            <a:xfrm>
              <a:off x="827096" y="35582"/>
              <a:ext cx="724169" cy="833956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53" name="Picture 3" descr="C:\Users\1\Desktop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01" y="866151"/>
            <a:ext cx="867400" cy="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2507503" y="5105741"/>
            <a:ext cx="1616012" cy="570357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Хабаровский край –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166385" y="5105741"/>
            <a:ext cx="1311939" cy="570357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Хабаровск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ч.</a:t>
            </a:r>
          </a:p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19175" y="2530912"/>
            <a:ext cx="1724825" cy="504977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Амурский муниципальный район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8395" y="6165304"/>
            <a:ext cx="1777059" cy="480290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Аяно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-Майский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44337" y="6140780"/>
            <a:ext cx="1687531" cy="52933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Бикинский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63577" y="3169346"/>
            <a:ext cx="1777059" cy="493849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Верхнебуреинский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49561" y="3743186"/>
            <a:ext cx="1777059" cy="54217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Вяземский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26925" y="5580815"/>
            <a:ext cx="1777059" cy="4858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Нанайский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41538" y="4367429"/>
            <a:ext cx="1777059" cy="563120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Солнечный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8621" y="2530912"/>
            <a:ext cx="1769439" cy="54677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Охотский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8111" y="5018006"/>
            <a:ext cx="1777059" cy="46751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Советск-Гаванский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24092" y="3132616"/>
            <a:ext cx="1724825" cy="585048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Хабаровский муниципальный район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7043" y="3813010"/>
            <a:ext cx="1724825" cy="571496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Ульчский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24092" y="4480683"/>
            <a:ext cx="1724825" cy="56432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Тугуро-Чумиканский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муниципальный район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22896" y="5127094"/>
            <a:ext cx="1719909" cy="42837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Муниципальный район им.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Лазо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11959" y="5619960"/>
            <a:ext cx="1719909" cy="446672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Комсомольск-на-Амуре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70149" y="1747546"/>
            <a:ext cx="6490268" cy="636892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муниципальных районов Хабаровского края имеют обучающихся с проблемами зрения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07503" y="3221960"/>
            <a:ext cx="2958602" cy="63996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 образовательные организации Хабаровского края,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имаются образованием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с ОВЗ по зрению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7504" y="2708218"/>
            <a:ext cx="2125362" cy="327671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на дому -16 ч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7504" y="3132616"/>
            <a:ext cx="2121346" cy="59877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Обучающиеся в общеобразовательных классах – 33ч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7504" y="3820183"/>
            <a:ext cx="2121346" cy="598773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Обучающиеся в классах, реализующие АООП – 15ч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30643" y="5904229"/>
            <a:ext cx="2925848" cy="875545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дошкольных образовательных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учреждений края обучают и воспитывают детей с проблемами зрения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1250233"/>
              </p:ext>
            </p:extLst>
          </p:nvPr>
        </p:nvGraphicFramePr>
        <p:xfrm>
          <a:off x="179512" y="4645389"/>
          <a:ext cx="2232248" cy="216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35719" y="794321"/>
            <a:ext cx="9072562" cy="50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центр охраны зрения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846262" y="1299146"/>
            <a:ext cx="568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КГБОУ ШИ 2  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1103312" y="1497583"/>
            <a:ext cx="13668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84987" y="1497583"/>
            <a:ext cx="1368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086162" y="2530912"/>
            <a:ext cx="1427563" cy="58077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Ванинский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0149" y="2495884"/>
            <a:ext cx="1525787" cy="6168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Николаевский муниципальный район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07737"/>
              </p:ext>
            </p:extLst>
          </p:nvPr>
        </p:nvGraphicFramePr>
        <p:xfrm>
          <a:off x="179512" y="5229199"/>
          <a:ext cx="2232248" cy="1581099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3384899375"/>
                    </a:ext>
                  </a:extLst>
                </a:gridCol>
              </a:tblGrid>
              <a:tr h="15810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ИТОГО- 57 педагогов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имеют подготовки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 -9%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 (36час.)-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чел- 25%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(более 36 час.) - 38 чел.- 67%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07554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627784" y="4098758"/>
            <a:ext cx="2664296" cy="664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5578" y="4097422"/>
            <a:ext cx="2213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- 55 дошкольников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по зрению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3021"/>
              </p:ext>
            </p:extLst>
          </p:nvPr>
        </p:nvGraphicFramePr>
        <p:xfrm>
          <a:off x="0" y="-99396"/>
          <a:ext cx="9180511" cy="73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293941943"/>
                    </a:ext>
                  </a:extLst>
                </a:gridCol>
                <a:gridCol w="4142622">
                  <a:extLst>
                    <a:ext uri="{9D8B030D-6E8A-4147-A177-3AD203B41FA5}">
                      <a16:colId xmlns:a16="http://schemas.microsoft.com/office/drawing/2014/main" val="2482505934"/>
                    </a:ext>
                  </a:extLst>
                </a:gridCol>
                <a:gridCol w="2341087">
                  <a:extLst>
                    <a:ext uri="{9D8B030D-6E8A-4147-A177-3AD203B41FA5}">
                      <a16:colId xmlns:a16="http://schemas.microsoft.com/office/drawing/2014/main" val="2850179680"/>
                    </a:ext>
                  </a:extLst>
                </a:gridCol>
                <a:gridCol w="2157250">
                  <a:extLst>
                    <a:ext uri="{9D8B030D-6E8A-4147-A177-3AD203B41FA5}">
                      <a16:colId xmlns:a16="http://schemas.microsoft.com/office/drawing/2014/main" val="122328318"/>
                    </a:ext>
                  </a:extLst>
                </a:gridCol>
              </a:tblGrid>
              <a:tr h="2559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Территория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обучающихся 2018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обучающихся 2019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76232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Амурский муниципальный район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44974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Аяно</a:t>
                      </a:r>
                      <a:r>
                        <a:rPr lang="ru-RU" sz="1400" dirty="0" smtClean="0"/>
                        <a:t>- Майский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84242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Бикинский</a:t>
                      </a:r>
                      <a:r>
                        <a:rPr lang="ru-RU" sz="1400" dirty="0" smtClean="0"/>
                        <a:t>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65076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Ванинский</a:t>
                      </a:r>
                      <a:r>
                        <a:rPr lang="ru-RU" sz="1400" dirty="0" smtClean="0"/>
                        <a:t>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25890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Верхнебуреинский</a:t>
                      </a:r>
                      <a:r>
                        <a:rPr lang="ru-RU" sz="1400" dirty="0" smtClean="0"/>
                        <a:t>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434036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Вяземский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26575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г. Комсомольск- на- Амуре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88881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Нанайский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86861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Николаевский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594134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Охотский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81667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Муниципальный район им Лазо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23788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Советско-</a:t>
                      </a:r>
                      <a:r>
                        <a:rPr lang="ru-RU" sz="1400" baseline="0" dirty="0" smtClean="0"/>
                        <a:t> Гаванский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390214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Солнечный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22121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Тугуро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Чумиканский</a:t>
                      </a:r>
                      <a:r>
                        <a:rPr lang="ru-RU" sz="1400" dirty="0" smtClean="0"/>
                        <a:t>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305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Ульчский</a:t>
                      </a:r>
                      <a:r>
                        <a:rPr lang="ru-RU" sz="1400" dirty="0" smtClean="0"/>
                        <a:t>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27868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Хабаровский муниципальный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72604"/>
                  </a:ext>
                </a:extLst>
              </a:tr>
              <a:tr h="3942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64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12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9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576064"/>
          </a:xfrm>
        </p:spPr>
        <p:txBody>
          <a:bodyPr>
            <a:norm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Каскадная модель взаимодействия КРЦ– педагог – родители- МРЦ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548680"/>
          <a:ext cx="912325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08349" y="708702"/>
            <a:ext cx="4680520" cy="9286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с ОВЗ по зрению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инвалидностью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091" y="1799168"/>
            <a:ext cx="575365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Родители (законные представители) детей с ОВЗ и детей с инвалидностью, занимающихся воспитанием детей с нарушением зрения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2974251"/>
            <a:ext cx="581216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Педагоги, занимающиеся образованием детей с ОВЗ по зрению и детей с инвалидностью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469" y="4331890"/>
            <a:ext cx="4058211" cy="1456900"/>
          </a:xfrm>
          <a:prstGeom prst="roundRect">
            <a:avLst/>
          </a:prstGeom>
          <a:solidFill>
            <a:srgbClr val="461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 ресурсный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(кадровые,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 технические,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условия, учебно- методическое обеспечение)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0178" y="4326255"/>
            <a:ext cx="3528392" cy="146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Муниципальный ресурсный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(территориальная доступность образования)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4482" y="6082675"/>
            <a:ext cx="8352928" cy="648072"/>
          </a:xfrm>
          <a:prstGeom prst="roundRect">
            <a:avLst/>
          </a:prstGeom>
          <a:solidFill>
            <a:srgbClr val="EE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Создание условий для получения образования, обеспечивающих равный доступ к качественному образованию обучающихся в ОВЗ и  инвалидности.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8805" y="887605"/>
            <a:ext cx="942904" cy="7774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0 до 3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14427" y="887605"/>
            <a:ext cx="942904" cy="7774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до 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29519" y="548681"/>
            <a:ext cx="1018516" cy="10285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дому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078171" y="574166"/>
            <a:ext cx="1045083" cy="9895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73749" y="1305697"/>
            <a:ext cx="985889" cy="9622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Обучение по АООП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5145" y="2215462"/>
            <a:ext cx="1522478" cy="103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Владеющие вопросами инклюзивного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образования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82212" y="2378659"/>
            <a:ext cx="1492772" cy="1265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Не владеющие вопросами инклюзивного образования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265680" y="1548039"/>
            <a:ext cx="321705" cy="3282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773" y="2711124"/>
            <a:ext cx="359695" cy="508064"/>
          </a:xfrm>
          <a:prstGeom prst="rect">
            <a:avLst/>
          </a:prstGeom>
        </p:spPr>
      </p:pic>
      <p:sp>
        <p:nvSpPr>
          <p:cNvPr id="28" name="Стрелка вниз 27"/>
          <p:cNvSpPr/>
          <p:nvPr/>
        </p:nvSpPr>
        <p:spPr>
          <a:xfrm>
            <a:off x="2699792" y="3893082"/>
            <a:ext cx="415437" cy="5213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300193" y="3870536"/>
            <a:ext cx="396044" cy="5438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4265681" y="4837362"/>
            <a:ext cx="1098408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8224719" y="354880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1862" y="0"/>
            <a:ext cx="7818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a:t>
            </a:r>
          </a:p>
        </p:txBody>
      </p:sp>
      <p:pic>
        <p:nvPicPr>
          <p:cNvPr id="53" name="Picture 3" descr="C:\Users\1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00" y="548344"/>
            <a:ext cx="867400" cy="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1613799" y="1363127"/>
            <a:ext cx="6452008" cy="44779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индивидуального маршрута развития КАЖДОМУ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с ОВЗ </a:t>
            </a: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инвалидностью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6" descr="ÐÐ°ÑÑÐ¸Ð½ÐºÐ¸ Ð¿Ð¾ Ð·Ð°Ð¿ÑÐ¾ÑÑ ÑÐ°Ð±Ð°ÑÐ¾Ð²ÑÐºÐ¸Ð¹ ÐºÑÐ°Ð¹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" b="97117" l="0" r="97051">
                        <a14:foregroundMark x1="21448" y1="92868" x2="21448" y2="92868"/>
                        <a14:foregroundMark x1="46917" y1="45827" x2="46917" y2="45827"/>
                        <a14:foregroundMark x1="42091" y1="45524" x2="42091" y2="45524"/>
                        <a14:foregroundMark x1="50134" y1="45524" x2="50134" y2="45524"/>
                        <a14:foregroundMark x1="45845" y1="48862" x2="45845" y2="48862"/>
                        <a14:foregroundMark x1="47453" y1="48862" x2="47453" y2="488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0496"/>
            <a:ext cx="3888431" cy="46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4315" y="1844824"/>
            <a:ext cx="2630525" cy="5013176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организационно-управленческое обеспечение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по зрению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родителями);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затруднений при организации образовательной деятельности в ОО;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о взаимном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и создание локальных актов в ОО, определение совместной команды сопровождения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71800" y="1852464"/>
            <a:ext cx="3240360" cy="5005536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организационно-методическое обеспечение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совместного планирования деятельности по инд.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опровождению ребёнка С ОВЗ (ресурс: каталог полезности);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содержания сопровождения: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дресная помощь педагогу;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 «Ресурсная сеть края для педагогов»;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дистанционного обучения для педагогов и КПК в ХК ИРО;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етевое взаимодействие с участниками сопровождения;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ыездные сессии специалистов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образовательные продукты педагогов ШИ 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«ИБЦ  КГБОУ ШИ 2 в сети»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84168" y="1844824"/>
            <a:ext cx="2952327" cy="2427704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модельных семинаров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23812"/>
              </p:ext>
            </p:extLst>
          </p:nvPr>
        </p:nvGraphicFramePr>
        <p:xfrm>
          <a:off x="6012160" y="2240000"/>
          <a:ext cx="3131840" cy="212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5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2020г. «Организация психолого-педагогического сопровождения обучающихся с ОВЗ по зрению»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2020 г.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«Ресурсное обеспечение сопровождения инклюзивного образования обучающихся с ОВЗ по зрению»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084168" y="4351412"/>
            <a:ext cx="2952327" cy="2434580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контрольно-рефлексивное обеспечение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работы участников взаимодействия;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163" y="738664"/>
            <a:ext cx="78184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75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КРЦ (КЦОЗ, КГБОУ ШИ 2)- обучающиеся с ОВЗ по зрению – педагоги края- родители- МРЦ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16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РЕШЕНИЕ по национальному проекту «ОБРАЗОВАНИЕ»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8596"/>
              </p:ext>
            </p:extLst>
          </p:nvPr>
        </p:nvGraphicFramePr>
        <p:xfrm>
          <a:off x="628650" y="1196751"/>
          <a:ext cx="78867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6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1898" y="857250"/>
            <a:ext cx="58638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algn="ctr" defTabSz="514350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71069" y="1322492"/>
            <a:ext cx="1182281" cy="456677"/>
            <a:chOff x="0" y="16223"/>
            <a:chExt cx="3005750" cy="8533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" t="42044" r="48357" b="16304"/>
            <a:stretch/>
          </p:blipFill>
          <p:spPr>
            <a:xfrm>
              <a:off x="0" y="16223"/>
              <a:ext cx="3005750" cy="83709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23968" t="6753" r="21696" b="9815"/>
            <a:stretch/>
          </p:blipFill>
          <p:spPr>
            <a:xfrm>
              <a:off x="827096" y="35582"/>
              <a:ext cx="724169" cy="833956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8" name="Picture 3" descr="C:\Users\1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0" y="1206675"/>
            <a:ext cx="650550" cy="6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1925" y="1994296"/>
            <a:ext cx="5868237" cy="1704734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8" b="93717" l="9787" r="89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2" y="1994296"/>
            <a:ext cx="2485188" cy="19139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133" l="2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985928"/>
            <a:ext cx="1990725" cy="2086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7725" y="2105025"/>
            <a:ext cx="53244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ru-RU" sz="135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ru-RU" sz="13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9832" y="4468194"/>
            <a:ext cx="5616624" cy="22011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«…Обозначим фокус всех наших усилий – РАЗВИТИЕ КАЖДОГО ЧЕЛОВЕКА. Подчеркну: не вообще дети, родители и педагоги, а КАЖДЫЙ ребенок, КАЖДЫЙ родитель, КАЖДЫЙ педагог – центр, субъект системы образования, о которой мы мечтаем и которую строим..»</a:t>
            </a:r>
          </a:p>
          <a:p>
            <a:pPr defTabSz="685800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defTabSz="685800"/>
            <a:endParaRPr lang="ru-RU" sz="1200" b="1" i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ru-RU" sz="12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министра Хабаровского края  на августовской НПК 2019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25" y="2136339"/>
            <a:ext cx="6696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обучение КАЖДОГО ребенка в школе, выстраивание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учительского роста и профессиональных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– постоянное саморазвитие и реализация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умений, сил и способностей, стремление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победам и результатам, это та </a:t>
            </a:r>
            <a:r>
              <a:rPr 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задача </a:t>
            </a:r>
            <a:r>
              <a:rPr lang="ru-RU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</a:p>
          <a:p>
            <a:r>
              <a:rPr lang="ru-RU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которую мы решаем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45261" cy="360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58818" y="2115047"/>
            <a:ext cx="56851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Информация: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Телефон: (4212)37-39-20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Факс: (4212) 27-56-69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Сайт: http://internat34.edu.27.ru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Ресурсная сеть края: http://sfgos-vision.ru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Эл.почта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shkola_khv@mail.ru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5069702"/>
            <a:ext cx="2376265" cy="15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1544</TotalTime>
  <Words>1143</Words>
  <Application>Microsoft Office PowerPoint</Application>
  <PresentationFormat>Экран (4:3)</PresentationFormat>
  <Paragraphs>228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Cambria</vt:lpstr>
      <vt:lpstr>Times New Roman</vt:lpstr>
      <vt:lpstr>Wingdings</vt:lpstr>
      <vt:lpstr>Тема Office</vt:lpstr>
      <vt:lpstr>Специальное оформление</vt:lpstr>
      <vt:lpstr>1_Тема Office</vt:lpstr>
      <vt:lpstr>Министерство образования и науки Хабаровского края Краевое государственное бюджетное общеобразовательное учреждение, реализующее адаптированные основные общеобразовательные программы «Школа-интернат 2»  </vt:lpstr>
      <vt:lpstr>Краевой центр охраны зрения- КРЦ</vt:lpstr>
      <vt:lpstr>-64 обучающихся с ОВЗ по зрению</vt:lpstr>
      <vt:lpstr>Презентация PowerPoint</vt:lpstr>
      <vt:lpstr>Каскадная модель взаимодействия КРЦ– педагог – родители- МРЦ</vt:lpstr>
      <vt:lpstr>Презентация PowerPoint</vt:lpstr>
      <vt:lpstr>ГОТОВОЕ РЕШЕНИЕ по национальному проекту «ОБРАЗОВАНИЕ»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Татьяна Борисовна Новоженина</cp:lastModifiedBy>
  <cp:revision>243</cp:revision>
  <cp:lastPrinted>2019-01-21T23:39:17Z</cp:lastPrinted>
  <dcterms:created xsi:type="dcterms:W3CDTF">2016-09-09T02:00:36Z</dcterms:created>
  <dcterms:modified xsi:type="dcterms:W3CDTF">2020-02-25T06:06:47Z</dcterms:modified>
</cp:coreProperties>
</file>